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4"/>
    <p:sldMasterId id="2147483718" r:id="rId5"/>
    <p:sldMasterId id="214748371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IBM Plex Sans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IBM Plex Sans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IBM Plex Sa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regular.fntdata"/><Relationship Id="rId22" Type="http://schemas.openxmlformats.org/officeDocument/2006/relationships/font" Target="fonts/IBMPlexSans-italic.fntdata"/><Relationship Id="rId21" Type="http://schemas.openxmlformats.org/officeDocument/2006/relationships/font" Target="fonts/IBMPlexSans-bold.fntdata"/><Relationship Id="rId24" Type="http://schemas.openxmlformats.org/officeDocument/2006/relationships/font" Target="fonts/Roboto-regular.fntdata"/><Relationship Id="rId23" Type="http://schemas.openxmlformats.org/officeDocument/2006/relationships/font" Target="fonts/IBMPlex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IBMPlexSansMedium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Medium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Medium-boldItalic.fntdata"/><Relationship Id="rId30" Type="http://schemas.openxmlformats.org/officeDocument/2006/relationships/font" Target="fonts/IBMPlexSansMedium-italic.fntdata"/><Relationship Id="rId11" Type="http://schemas.openxmlformats.org/officeDocument/2006/relationships/slide" Target="slides/slide4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3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6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5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8.xml"/><Relationship Id="rId37" Type="http://schemas.openxmlformats.org/officeDocument/2006/relationships/font" Target="fonts/IBMPlexSansSemiBold-bold.fntdata"/><Relationship Id="rId14" Type="http://schemas.openxmlformats.org/officeDocument/2006/relationships/slide" Target="slides/slide7.xml"/><Relationship Id="rId36" Type="http://schemas.openxmlformats.org/officeDocument/2006/relationships/font" Target="fonts/IBMPlexSansSemiBold-regular.fntdata"/><Relationship Id="rId17" Type="http://schemas.openxmlformats.org/officeDocument/2006/relationships/slide" Target="slides/slide10.xml"/><Relationship Id="rId39" Type="http://schemas.openxmlformats.org/officeDocument/2006/relationships/font" Target="fonts/IBMPlexSansSemiBold-boldItalic.fntdata"/><Relationship Id="rId16" Type="http://schemas.openxmlformats.org/officeDocument/2006/relationships/slide" Target="slides/slide9.xml"/><Relationship Id="rId38" Type="http://schemas.openxmlformats.org/officeDocument/2006/relationships/font" Target="fonts/IBMPlexSansSemiBold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457a63da7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4457a63da7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ffc048c50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3ffc048c50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3ffc048c50_0_55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86" name="Google Shape;486;g13ffc048c50_0_55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ffc048c50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3ffc048c50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ffc048c50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3ffc048c50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ffc048c50_0_5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3ffc048c50_0_5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4457a63da7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4457a63da7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4457a63da7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4457a63da7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4457a63da7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4457a63da7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4457a63da7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4457a63da7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.png"/><Relationship Id="rId13" Type="http://schemas.openxmlformats.org/officeDocument/2006/relationships/image" Target="../media/image3.png"/><Relationship Id="rId1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4.png"/><Relationship Id="rId15" Type="http://schemas.openxmlformats.org/officeDocument/2006/relationships/image" Target="../media/image10.png"/><Relationship Id="rId1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3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5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122" name="Google Shape;122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65" name="Google Shape;16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6" name="Google Shape;166;p2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 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05" name="Google Shape;205;p3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4419600" y="46303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3" name="Google Shape;223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4" name="Google Shape;22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1" name="Google Shape;23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5" name="Google Shape;2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2" name="Google Shape;28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6" name="Google Shape;28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0" name="Google Shape;29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4" name="Google Shape;29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4" name="Google Shape;304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2" name="Google Shape;322;p55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7" name="Google Shape;3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33" name="Google Shape;3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6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9" name="Google Shape;349;p60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0" name="Google Shape;3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363" name="Google Shape;363;p6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364" name="Google Shape;364;p6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6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65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1" name="Google Shape;371;p66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2" name="Google Shape;372;p6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3" name="Google Shape;373;p66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6" name="Google Shape;376;p67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7" name="Google Shape;37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0" name="Google Shape;380;p68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2" name="Google Shape;382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3" name="Google Shape;383;p6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6" name="Google Shape;386;p69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7" name="Google Shape;387;p6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8" name="Google Shape;388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9" name="Google Shape;389;p6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0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70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393" name="Google Shape;393;p7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7" name="Google Shape;397;p71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398" name="Google Shape;398;p7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1" name="Google Shape;401;p7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urveysystem.com/sscalc.ht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3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07" name="Google Shape;407;p73"/>
          <p:cNvSpPr txBox="1"/>
          <p:nvPr>
            <p:ph idx="1" type="subTitle"/>
          </p:nvPr>
        </p:nvSpPr>
        <p:spPr>
          <a:xfrm>
            <a:off x="540000" y="2775850"/>
            <a:ext cx="3852000" cy="147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accent2"/>
                </a:solidFill>
              </a:rPr>
              <a:t>Семинар 5</a:t>
            </a:r>
            <a:endParaRPr sz="2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chemeClr val="accent2"/>
                </a:solidFill>
              </a:rPr>
              <a:t>Анализ A/B-теста. Статистические критерии</a:t>
            </a:r>
            <a:endParaRPr sz="7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08" name="Google Shape;4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2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75" name="Google Shape;475;p82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76" name="Google Shape;476;p82"/>
          <p:cNvSpPr txBox="1"/>
          <p:nvPr/>
        </p:nvSpPr>
        <p:spPr>
          <a:xfrm>
            <a:off x="181325" y="1211700"/>
            <a:ext cx="87267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6: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7" name="Google Shape;477;p82"/>
          <p:cNvSpPr txBox="1"/>
          <p:nvPr/>
        </p:nvSpPr>
        <p:spPr>
          <a:xfrm>
            <a:off x="181325" y="1895925"/>
            <a:ext cx="7139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Постройте 95% </a:t>
            </a:r>
            <a:r>
              <a:rPr lang="ru" sz="1600" u="sng">
                <a:solidFill>
                  <a:srgbClr val="0000FF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доверительный интервал</a:t>
            </a:r>
            <a:r>
              <a:rPr lang="ru" sz="16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для  конверсии = 11% с выборкой 1500 человек -  напишите кратко как вы будете интерпретировать результат</a:t>
            </a:r>
            <a:endParaRPr b="1">
              <a:solidFill>
                <a:srgbClr val="434343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IBM Plex Sans"/>
              <a:buChar char="-"/>
            </a:pPr>
            <a:r>
              <a:t/>
            </a:r>
            <a:endParaRPr sz="16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3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3"/>
          <p:cNvSpPr txBox="1"/>
          <p:nvPr/>
        </p:nvSpPr>
        <p:spPr>
          <a:xfrm>
            <a:off x="2983424" y="2002831"/>
            <a:ext cx="4891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Подводим </a:t>
            </a:r>
            <a:r>
              <a:rPr lang="ru" sz="3000"/>
              <a:t>итоги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 txBox="1"/>
          <p:nvPr>
            <p:ph type="title"/>
          </p:nvPr>
        </p:nvSpPr>
        <p:spPr>
          <a:xfrm>
            <a:off x="452989" y="571438"/>
            <a:ext cx="5229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489" name="Google Shape;489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8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8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84"/>
          <p:cNvSpPr txBox="1"/>
          <p:nvPr/>
        </p:nvSpPr>
        <p:spPr>
          <a:xfrm>
            <a:off x="409675" y="1369925"/>
            <a:ext cx="80391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задание:</a:t>
            </a:r>
            <a:endParaRPr sz="1300">
              <a:solidFill>
                <a:srgbClr val="434343"/>
              </a:solidFill>
            </a:endParaRPr>
          </a:p>
          <a:p>
            <a:pPr indent="0" lvl="0" marL="457200" marR="660400" rtl="0" algn="l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1)Вы провели эксперимент c упрощением формы заказа в магазине Утконос и получили результаты по метрике конверсий в покупку. Выберите метод оценки и оцените есть ли стат.значимые различия между конверсиями в двух группах при alpha = 5%. Дайте краткие рекомендации команде .Результаты: 1)Число юзеров в группах , которые заходили на сайт в период эксперимента: n1 = 15550 и n2 = 15550 . 2) Число юзеров в группах , которые совершили хотя бы одну покупку за период эксперимента:  n1 = 164 и n2 = 228 3) Конверсии : conv1 =  1.05%  conv2 =  1.47% . </a:t>
            </a:r>
            <a:endParaRPr sz="11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660400" rtl="0" algn="l">
              <a:lnSpc>
                <a:spcPct val="163636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2) </a:t>
            </a:r>
            <a:r>
              <a:rPr lang="ru" sz="1200">
                <a:solidFill>
                  <a:srgbClr val="181818"/>
                </a:solidFill>
                <a:highlight>
                  <a:schemeClr val="lt1"/>
                </a:highlight>
              </a:rPr>
              <a:t>Сравниваем метрику конверсия в покупку. Размер выборки - 10000 элементов в каждой группе . Какой статистический критерий тут лучше всего подойдёт и почему ?</a:t>
            </a:r>
            <a:endParaRPr sz="11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94" name="Google Shape;494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3643">
            <a:off x="8295181" y="2559329"/>
            <a:ext cx="665198" cy="66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575" y="349137"/>
            <a:ext cx="1005300" cy="1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4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74"/>
          <p:cNvSpPr txBox="1"/>
          <p:nvPr/>
        </p:nvSpPr>
        <p:spPr>
          <a:xfrm>
            <a:off x="540000" y="1168500"/>
            <a:ext cx="52443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D30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000"/>
              <a:buChar char="💡"/>
            </a:pPr>
            <a:r>
              <a:rPr lang="ru" sz="1000">
                <a:solidFill>
                  <a:srgbClr val="2C2D30"/>
                </a:solidFill>
              </a:rPr>
              <a:t>Применение статистические критериев к различным метрикам 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15" name="Google Shape;41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5"/>
          <p:cNvSpPr txBox="1"/>
          <p:nvPr>
            <p:ph idx="1" type="body"/>
          </p:nvPr>
        </p:nvSpPr>
        <p:spPr>
          <a:xfrm>
            <a:off x="4846890" y="647250"/>
            <a:ext cx="42000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задания для работы в сессионных залах.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Начнём работу в группах.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результаты.</a:t>
            </a:r>
            <a:endParaRPr/>
          </a:p>
        </p:txBody>
      </p:sp>
      <p:sp>
        <p:nvSpPr>
          <p:cNvPr id="421" name="Google Shape;421;p75"/>
          <p:cNvSpPr txBox="1"/>
          <p:nvPr>
            <p:ph type="title"/>
          </p:nvPr>
        </p:nvSpPr>
        <p:spPr>
          <a:xfrm>
            <a:off x="388601" y="389334"/>
            <a:ext cx="26331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План </a:t>
            </a:r>
            <a:b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вебинара: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6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6"/>
          <p:cNvSpPr txBox="1"/>
          <p:nvPr/>
        </p:nvSpPr>
        <p:spPr>
          <a:xfrm>
            <a:off x="519600" y="39183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endParaRPr sz="1100"/>
          </a:p>
        </p:txBody>
      </p:sp>
      <p:sp>
        <p:nvSpPr>
          <p:cNvPr id="428" name="Google Shape;428;p76"/>
          <p:cNvSpPr txBox="1"/>
          <p:nvPr/>
        </p:nvSpPr>
        <p:spPr>
          <a:xfrm>
            <a:off x="519600" y="1331363"/>
            <a:ext cx="80931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000"/>
              <a:buChar char="💡"/>
            </a:pPr>
            <a:r>
              <a:rPr lang="ru" sz="1500"/>
              <a:t>Отработать применение изученных на лекции статистические критериев</a:t>
            </a:r>
            <a:endParaRPr sz="2100"/>
          </a:p>
          <a:p>
            <a:pPr indent="0" lvl="0" marL="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7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34" name="Google Shape;434;p77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35" name="Google Shape;435;p77"/>
          <p:cNvSpPr txBox="1"/>
          <p:nvPr/>
        </p:nvSpPr>
        <p:spPr>
          <a:xfrm>
            <a:off x="181325" y="1211700"/>
            <a:ext cx="87267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1: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02124"/>
                </a:solidFill>
                <a:highlight>
                  <a:srgbClr val="FFFFFF"/>
                </a:highlight>
              </a:rPr>
              <a:t>Мы запустили АБ-тест на увеличение среднего дохода за сеанс. По итогам тестирования мы получили следующие данные. Является ли результат статистически значимым с уровнем доверия 95%? Какую версию мы выкатим в продакшн?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6" name="Google Shape;4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25" y="2904575"/>
            <a:ext cx="8514499" cy="14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8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42" name="Google Shape;442;p78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43" name="Google Shape;443;p78"/>
          <p:cNvSpPr txBox="1"/>
          <p:nvPr/>
        </p:nvSpPr>
        <p:spPr>
          <a:xfrm>
            <a:off x="181325" y="1211700"/>
            <a:ext cx="87267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2: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02124"/>
                </a:solidFill>
                <a:highlight>
                  <a:srgbClr val="FFFFFF"/>
                </a:highlight>
              </a:rPr>
              <a:t>Мы провели АБ-тест на увеличение ARPU. По итогам тестирования мы получили следующие данные. Является ли результат статистически значимым с уровнем доверия 95%? Какую версию мы выкатим в продакшн ?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4" name="Google Shape;44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81252"/>
            <a:ext cx="8839200" cy="142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9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50" name="Google Shape;450;p79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51" name="Google Shape;451;p79"/>
          <p:cNvSpPr txBox="1"/>
          <p:nvPr/>
        </p:nvSpPr>
        <p:spPr>
          <a:xfrm>
            <a:off x="181325" y="1211700"/>
            <a:ext cx="87267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3: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79"/>
          <p:cNvSpPr txBox="1"/>
          <p:nvPr/>
        </p:nvSpPr>
        <p:spPr>
          <a:xfrm>
            <a:off x="181325" y="1714525"/>
            <a:ext cx="836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02124"/>
                </a:solidFill>
                <a:highlight>
                  <a:srgbClr val="FFFFFF"/>
                </a:highlight>
              </a:rPr>
              <a:t>Мы провели АБ-тест на увеличение average timespent  per user. По итогам тестирования мы получили следующие данные. Является ли результат статистически значимым с уровнем доверия 95%? Какую версию мы выкатим на продакшн?</a:t>
            </a:r>
            <a:endParaRPr/>
          </a:p>
        </p:txBody>
      </p:sp>
      <p:pic>
        <p:nvPicPr>
          <p:cNvPr id="453" name="Google Shape;45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3427"/>
            <a:ext cx="8839199" cy="1570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0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59" name="Google Shape;459;p80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60" name="Google Shape;460;p80"/>
          <p:cNvSpPr txBox="1"/>
          <p:nvPr/>
        </p:nvSpPr>
        <p:spPr>
          <a:xfrm>
            <a:off x="181325" y="1211700"/>
            <a:ext cx="87267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4: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1" name="Google Shape;461;p80"/>
          <p:cNvSpPr txBox="1"/>
          <p:nvPr/>
        </p:nvSpPr>
        <p:spPr>
          <a:xfrm>
            <a:off x="181325" y="1895925"/>
            <a:ext cx="71391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Укажите, как соотносятся между собой медиана и среднее арифметическое для следующих величин. И кратко расскажите почему вы так думаете.</a:t>
            </a:r>
            <a:endParaRPr sz="16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5715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IBM Plex Sans"/>
              <a:buChar char="-"/>
            </a:pPr>
            <a:r>
              <a:rPr lang="ru" sz="16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Рост взрослых женщин(старше 18 лет) в России</a:t>
            </a:r>
            <a:endParaRPr sz="16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5715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IBM Plex Sans"/>
              <a:buChar char="-"/>
            </a:pPr>
            <a:r>
              <a:rPr lang="ru" sz="16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Зарплата людей, работающих в системе здравохранения в России</a:t>
            </a:r>
            <a:endParaRPr sz="16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5715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IBM Plex Sans"/>
              <a:buChar char="-"/>
            </a:pPr>
            <a:r>
              <a:rPr lang="ru" sz="16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Время на юзера в день, которое люди проводят в VK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1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67" name="Google Shape;467;p81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68" name="Google Shape;468;p81"/>
          <p:cNvSpPr txBox="1"/>
          <p:nvPr/>
        </p:nvSpPr>
        <p:spPr>
          <a:xfrm>
            <a:off x="181325" y="1211700"/>
            <a:ext cx="87267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5: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9" name="Google Shape;469;p81"/>
          <p:cNvSpPr txBox="1"/>
          <p:nvPr/>
        </p:nvSpPr>
        <p:spPr>
          <a:xfrm>
            <a:off x="181325" y="1895925"/>
            <a:ext cx="713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IBM Plex Sans"/>
              <a:buChar char="-"/>
            </a:pPr>
            <a:r>
              <a:rPr lang="ru" sz="16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Вычислите  выборочную дисперсию, выборочное  среднее, стандартное отклонение , моду и медиану для следующего множества значений: [5, 5, 5, 18, 10, 8, 9, 10, 19, 21 ]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